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7"/>
  </p:notesMasterIdLst>
  <p:handoutMasterIdLst>
    <p:handoutMasterId r:id="rId18"/>
  </p:handoutMasterIdLst>
  <p:sldIdLst>
    <p:sldId id="326" r:id="rId2"/>
    <p:sldId id="343" r:id="rId3"/>
    <p:sldId id="389" r:id="rId4"/>
    <p:sldId id="390" r:id="rId5"/>
    <p:sldId id="391" r:id="rId6"/>
    <p:sldId id="394" r:id="rId7"/>
    <p:sldId id="395" r:id="rId8"/>
    <p:sldId id="396" r:id="rId9"/>
    <p:sldId id="392" r:id="rId10"/>
    <p:sldId id="397" r:id="rId11"/>
    <p:sldId id="399" r:id="rId12"/>
    <p:sldId id="398" r:id="rId13"/>
    <p:sldId id="400" r:id="rId14"/>
    <p:sldId id="402" r:id="rId15"/>
    <p:sldId id="401" r:id="rId16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86716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59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6/4/2020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get all the test cases?</a:t>
            </a:r>
          </a:p>
          <a:p>
            <a:r>
              <a:rPr lang="en-US" dirty="0"/>
              <a:t>With a CASE expression.</a:t>
            </a:r>
          </a:p>
          <a:p>
            <a:r>
              <a:rPr lang="en-US" dirty="0"/>
              <a:t>Chugging thru this large table takes a long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6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12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6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4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5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column name implies the CASE statement is also in the GROUP BY 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guess from the gridlines that this is from Excel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column name implies the CASE statement is also in the GROUP BY clause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4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element </a:t>
            </a:r>
            <a:r>
              <a:rPr lang="en-US" dirty="0" err="1"/>
              <a:t>PaidOffDate</a:t>
            </a:r>
            <a:r>
              <a:rPr lang="en-US" dirty="0"/>
              <a:t> – null or not</a:t>
            </a:r>
          </a:p>
          <a:p>
            <a:r>
              <a:rPr lang="en-US" dirty="0"/>
              <a:t>Second element </a:t>
            </a:r>
            <a:r>
              <a:rPr lang="en-US" dirty="0" err="1"/>
              <a:t>ForeclosureStartDate</a:t>
            </a:r>
            <a:r>
              <a:rPr lang="en-US" dirty="0"/>
              <a:t> – null or not</a:t>
            </a:r>
          </a:p>
          <a:p>
            <a:r>
              <a:rPr lang="en-US" dirty="0"/>
              <a:t>other than those two we need all the </a:t>
            </a:r>
            <a:r>
              <a:rPr lang="en-US" dirty="0" err="1"/>
              <a:t>SourceMbaStatusCode</a:t>
            </a:r>
            <a:r>
              <a:rPr lang="en-US" dirty="0"/>
              <a:t> – its values get examined and/or operated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73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element </a:t>
            </a:r>
            <a:r>
              <a:rPr lang="en-US" dirty="0" err="1"/>
              <a:t>PaidOffDate</a:t>
            </a:r>
            <a:r>
              <a:rPr lang="en-US" dirty="0"/>
              <a:t> – null or not</a:t>
            </a:r>
          </a:p>
          <a:p>
            <a:r>
              <a:rPr lang="en-US" dirty="0"/>
              <a:t>Second element </a:t>
            </a:r>
            <a:r>
              <a:rPr lang="en-US" dirty="0" err="1"/>
              <a:t>ForeclosureStartDate</a:t>
            </a:r>
            <a:r>
              <a:rPr lang="en-US" dirty="0"/>
              <a:t> – null or not</a:t>
            </a:r>
          </a:p>
          <a:p>
            <a:r>
              <a:rPr lang="en-US" dirty="0"/>
              <a:t>other than those two we need all the </a:t>
            </a:r>
            <a:r>
              <a:rPr lang="en-US" dirty="0" err="1"/>
              <a:t>SourceMbaStatusCode</a:t>
            </a:r>
            <a:r>
              <a:rPr lang="en-US" dirty="0"/>
              <a:t> – its values get examined and/or operated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7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get all the test cases?</a:t>
            </a:r>
          </a:p>
          <a:p>
            <a:r>
              <a:rPr lang="en-US" dirty="0"/>
              <a:t>With a CASE expression.</a:t>
            </a:r>
          </a:p>
          <a:p>
            <a:r>
              <a:rPr lang="en-US" dirty="0"/>
              <a:t>Chugging thru this large table takes a long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76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get all the test cases?</a:t>
            </a:r>
          </a:p>
          <a:p>
            <a:r>
              <a:rPr lang="en-US" dirty="0"/>
              <a:t>With a CASE expression.</a:t>
            </a:r>
          </a:p>
          <a:p>
            <a:r>
              <a:rPr lang="en-US" dirty="0"/>
              <a:t>Chugging thru this large table takes a long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2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get all the test cases?</a:t>
            </a:r>
          </a:p>
          <a:p>
            <a:r>
              <a:rPr lang="en-US" dirty="0"/>
              <a:t>With a CASE expression.</a:t>
            </a:r>
          </a:p>
          <a:p>
            <a:r>
              <a:rPr lang="en-US" dirty="0"/>
              <a:t>Chugging thru this large table takes a long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6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96296" y="1595707"/>
            <a:ext cx="6663617" cy="3100005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Test Driven Development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Object Refactoring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Test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47617-402D-4083-9FC2-B8C256A1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4" y="1104646"/>
            <a:ext cx="6992471" cy="51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Test on Original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DA813-A1DA-4B40-BD06-FDB7D504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146166"/>
            <a:ext cx="8412480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7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 baseline on Original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22C16-F74D-4E9D-B6C8-04D5576E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" y="1167852"/>
            <a:ext cx="7503459" cy="50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changes against baseline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D2BD2-2831-4C99-81C7-004D8B61C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61"/>
          <a:stretch/>
        </p:blipFill>
        <p:spPr>
          <a:xfrm>
            <a:off x="296959" y="1430766"/>
            <a:ext cx="8462383" cy="44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3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changes against baseline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D2BD2-2831-4C99-81C7-004D8B61C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25"/>
          <a:stretch/>
        </p:blipFill>
        <p:spPr>
          <a:xfrm>
            <a:off x="382811" y="1350084"/>
            <a:ext cx="8453634" cy="442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2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ACF2-94C3-4B5E-BB37-B4265391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9450"/>
            <a:ext cx="9144000" cy="36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38199" y="1226032"/>
            <a:ext cx="7488219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</a:p>
          <a:p>
            <a:pPr marL="1028700" lvl="1" indent="-342900"/>
            <a:r>
              <a:rPr lang="en-US" sz="1400" dirty="0"/>
              <a:t>Refactor a database object using a Test Driven Development methodology</a:t>
            </a:r>
          </a:p>
          <a:p>
            <a:pPr marL="1028700" lvl="1" indent="-342900"/>
            <a:r>
              <a:rPr lang="en-US" sz="1400" dirty="0"/>
              <a:t>The object is a CASE expression in a Transact-SQL query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SQL Features</a:t>
            </a:r>
          </a:p>
          <a:p>
            <a:pPr marL="971550" lvl="1" indent="-285750"/>
            <a:r>
              <a:rPr lang="en-US" sz="1400" dirty="0"/>
              <a:t>CASE - expression</a:t>
            </a:r>
          </a:p>
          <a:p>
            <a:pPr marL="971550" lvl="1" indent="-285750"/>
            <a:r>
              <a:rPr lang="en-US" sz="1400" dirty="0"/>
              <a:t>CTE – common table expression</a:t>
            </a:r>
          </a:p>
          <a:p>
            <a:pPr marL="971550" lvl="1" indent="-285750"/>
            <a:r>
              <a:rPr lang="en-US" sz="1400" dirty="0"/>
              <a:t>VALUES - constructor</a:t>
            </a:r>
          </a:p>
          <a:p>
            <a:pPr marL="971550" lvl="1" indent="-285750"/>
            <a:r>
              <a:rPr lang="en-US" sz="1400" dirty="0"/>
              <a:t>WHILE - loop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Business Terms</a:t>
            </a:r>
          </a:p>
          <a:p>
            <a:pPr marL="1028700" lvl="1" indent="-342900"/>
            <a:r>
              <a:rPr lang="en-US" sz="1400" dirty="0"/>
              <a:t>Delinquency Status</a:t>
            </a:r>
          </a:p>
          <a:p>
            <a:pPr marL="1028700" lvl="1" indent="-342900"/>
            <a:r>
              <a:rPr lang="en-US" sz="1400" dirty="0"/>
              <a:t>Foreclosure</a:t>
            </a:r>
          </a:p>
          <a:p>
            <a:pPr marL="1028700" lvl="1" indent="-342900"/>
            <a:r>
              <a:rPr lang="en-US" sz="1400" dirty="0"/>
              <a:t>Default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Tools Used</a:t>
            </a:r>
          </a:p>
          <a:p>
            <a:pPr marL="1028700" lvl="1" indent="-342900"/>
            <a:r>
              <a:rPr lang="en-US" sz="1400" dirty="0"/>
              <a:t>Microsoft SQL Server Management Studio (SSMS) - Query Analyzer</a:t>
            </a:r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96DF0-02A6-4ABB-A843-CF25FBD2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269"/>
            <a:ext cx="9144000" cy="40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expression - output  from the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6AC98-801D-4D66-BC33-E0B5F906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77" y="1156447"/>
            <a:ext cx="3898796" cy="51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expression – elements of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96DF0-02A6-4ABB-A843-CF25FBD2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237"/>
            <a:ext cx="9144000" cy="4005462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EF161E4-4078-40ED-9E1D-CF57B5D75F49}"/>
              </a:ext>
            </a:extLst>
          </p:cNvPr>
          <p:cNvSpPr/>
          <p:nvPr/>
        </p:nvSpPr>
        <p:spPr>
          <a:xfrm>
            <a:off x="674995" y="1276176"/>
            <a:ext cx="1048870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1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AEA1C04-B44A-4C93-9157-CEE6A091EB64}"/>
              </a:ext>
            </a:extLst>
          </p:cNvPr>
          <p:cNvSpPr/>
          <p:nvPr/>
        </p:nvSpPr>
        <p:spPr>
          <a:xfrm>
            <a:off x="1081392" y="1698811"/>
            <a:ext cx="1048870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2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6D4A214-1445-4E69-9C46-F7FE3DA47475}"/>
              </a:ext>
            </a:extLst>
          </p:cNvPr>
          <p:cNvSpPr/>
          <p:nvPr/>
        </p:nvSpPr>
        <p:spPr>
          <a:xfrm rot="19362229">
            <a:off x="6269983" y="1824403"/>
            <a:ext cx="1450141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Cast to int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E27E6E4-181A-4EF8-B484-6662F445725A}"/>
              </a:ext>
            </a:extLst>
          </p:cNvPr>
          <p:cNvSpPr/>
          <p:nvPr/>
        </p:nvSpPr>
        <p:spPr>
          <a:xfrm rot="19175079">
            <a:off x="5230059" y="1863067"/>
            <a:ext cx="1048870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NullIf</a:t>
            </a:r>
            <a:endParaRPr lang="en-US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DECFC80-CECD-469B-B6E6-07C8C7383F4F}"/>
              </a:ext>
            </a:extLst>
          </p:cNvPr>
          <p:cNvSpPr/>
          <p:nvPr/>
        </p:nvSpPr>
        <p:spPr>
          <a:xfrm>
            <a:off x="2042259" y="2749375"/>
            <a:ext cx="1048870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3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A3C092D-21E3-4941-9AA7-80D96B754E27}"/>
              </a:ext>
            </a:extLst>
          </p:cNvPr>
          <p:cNvSpPr/>
          <p:nvPr/>
        </p:nvSpPr>
        <p:spPr>
          <a:xfrm>
            <a:off x="4037696" y="3349213"/>
            <a:ext cx="1048870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Case 4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9F1F702-06C9-488C-9DFE-F957AE8CE189}"/>
              </a:ext>
            </a:extLst>
          </p:cNvPr>
          <p:cNvSpPr/>
          <p:nvPr/>
        </p:nvSpPr>
        <p:spPr>
          <a:xfrm>
            <a:off x="4791685" y="4238513"/>
            <a:ext cx="1380515" cy="371139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Cast back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B2815F1-245C-48E2-89FD-39A337B4E986}"/>
              </a:ext>
            </a:extLst>
          </p:cNvPr>
          <p:cNvSpPr/>
          <p:nvPr/>
        </p:nvSpPr>
        <p:spPr>
          <a:xfrm rot="19045749">
            <a:off x="1998129" y="3839634"/>
            <a:ext cx="1048870" cy="3396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Multiply</a:t>
            </a:r>
          </a:p>
        </p:txBody>
      </p:sp>
    </p:spTree>
    <p:extLst>
      <p:ext uri="{BB962C8B-B14F-4D97-AF65-F5344CB8AC3E}">
        <p14:creationId xmlns:p14="http://schemas.microsoft.com/office/powerpoint/2010/main" val="27818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Test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BEF10-096C-41AA-B3BC-C99C9FBB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426269"/>
            <a:ext cx="9144000" cy="4005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B8239E-0BFD-4F0D-B6DC-3DF5D6E2445B}"/>
              </a:ext>
            </a:extLst>
          </p:cNvPr>
          <p:cNvSpPr/>
          <p:nvPr/>
        </p:nvSpPr>
        <p:spPr>
          <a:xfrm>
            <a:off x="640080" y="1672590"/>
            <a:ext cx="2244090" cy="20955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709C8-8D5D-4927-8D7A-F0634F738D77}"/>
              </a:ext>
            </a:extLst>
          </p:cNvPr>
          <p:cNvSpPr/>
          <p:nvPr/>
        </p:nvSpPr>
        <p:spPr>
          <a:xfrm>
            <a:off x="2278380" y="3131820"/>
            <a:ext cx="3078480" cy="20955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93888-1BFA-47BC-841D-5A8E8F561856}"/>
              </a:ext>
            </a:extLst>
          </p:cNvPr>
          <p:cNvSpPr/>
          <p:nvPr/>
        </p:nvSpPr>
        <p:spPr>
          <a:xfrm>
            <a:off x="4972050" y="4133850"/>
            <a:ext cx="1924050" cy="27051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Test Cases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8239E-0BFD-4F0D-B6DC-3DF5D6E2445B}"/>
              </a:ext>
            </a:extLst>
          </p:cNvPr>
          <p:cNvSpPr/>
          <p:nvPr/>
        </p:nvSpPr>
        <p:spPr>
          <a:xfrm>
            <a:off x="640080" y="1672590"/>
            <a:ext cx="2244090" cy="20955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709C8-8D5D-4927-8D7A-F0634F738D77}"/>
              </a:ext>
            </a:extLst>
          </p:cNvPr>
          <p:cNvSpPr/>
          <p:nvPr/>
        </p:nvSpPr>
        <p:spPr>
          <a:xfrm>
            <a:off x="2278380" y="3131820"/>
            <a:ext cx="3078480" cy="20955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93888-1BFA-47BC-841D-5A8E8F561856}"/>
              </a:ext>
            </a:extLst>
          </p:cNvPr>
          <p:cNvSpPr/>
          <p:nvPr/>
        </p:nvSpPr>
        <p:spPr>
          <a:xfrm>
            <a:off x="4972050" y="4133850"/>
            <a:ext cx="1924050" cy="27051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0400F-5971-4FF0-9AB6-DBC6C6EE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BAE0E-804C-4EB6-8F08-2512F82F1600}"/>
              </a:ext>
            </a:extLst>
          </p:cNvPr>
          <p:cNvSpPr/>
          <p:nvPr/>
        </p:nvSpPr>
        <p:spPr>
          <a:xfrm>
            <a:off x="2952974" y="2870387"/>
            <a:ext cx="4778636" cy="2705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9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B6B93-EFD9-421F-B93A-9536F659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3" y="1304632"/>
            <a:ext cx="8520056" cy="45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4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39DD3-633B-47A9-AEE4-72B9CD7E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1" y="1139303"/>
            <a:ext cx="8546951" cy="50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53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43832</TotalTime>
  <Words>355</Words>
  <Application>Microsoft Office PowerPoint</Application>
  <PresentationFormat>On-screen Show (4:3)</PresentationFormat>
  <Paragraphs>78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CASE expression</vt:lpstr>
      <vt:lpstr>CASE expression - output  from the Query</vt:lpstr>
      <vt:lpstr>CASE expression – elements of complexity</vt:lpstr>
      <vt:lpstr>Identify Test Cases</vt:lpstr>
      <vt:lpstr>Identify Test Cases</vt:lpstr>
      <vt:lpstr>Build Test Cases</vt:lpstr>
      <vt:lpstr>Build Test Cases</vt:lpstr>
      <vt:lpstr>Build Test Cases</vt:lpstr>
      <vt:lpstr>Run Test on Original code</vt:lpstr>
      <vt:lpstr>Establish baseline on Original code</vt:lpstr>
      <vt:lpstr>Test changes against baseline</vt:lpstr>
      <vt:lpstr>Test changes against baseline</vt:lpstr>
      <vt:lpstr>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569</cp:revision>
  <cp:lastPrinted>2020-02-13T11:26:55Z</cp:lastPrinted>
  <dcterms:created xsi:type="dcterms:W3CDTF">2014-02-10T00:22:15Z</dcterms:created>
  <dcterms:modified xsi:type="dcterms:W3CDTF">2020-06-09T14:29:38Z</dcterms:modified>
</cp:coreProperties>
</file>